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50" r:id="rId3"/>
    <p:sldId id="351" r:id="rId4"/>
    <p:sldId id="302" r:id="rId5"/>
    <p:sldId id="343" r:id="rId6"/>
    <p:sldId id="342" r:id="rId7"/>
    <p:sldId id="345" r:id="rId8"/>
    <p:sldId id="349" r:id="rId9"/>
    <p:sldId id="346" r:id="rId10"/>
    <p:sldId id="355" r:id="rId11"/>
    <p:sldId id="347" r:id="rId12"/>
    <p:sldId id="353" r:id="rId13"/>
    <p:sldId id="336" r:id="rId14"/>
    <p:sldId id="337" r:id="rId15"/>
    <p:sldId id="344" r:id="rId16"/>
    <p:sldId id="284" r:id="rId17"/>
    <p:sldId id="348" r:id="rId18"/>
    <p:sldId id="354" r:id="rId19"/>
    <p:sldId id="32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4660"/>
  </p:normalViewPr>
  <p:slideViewPr>
    <p:cSldViewPr>
      <p:cViewPr varScale="1">
        <p:scale>
          <a:sx n="98" d="100"/>
          <a:sy n="98" d="100"/>
        </p:scale>
        <p:origin x="96" y="1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93BF-A2AA-44D2-9ED8-B7416E79F317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2AC5-223D-4333-B0A6-7BB567D86C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30BA29-DE94-48A4-90BD-85D3EC4E4698}" type="datetimeFigureOut">
              <a:rPr lang="en-US" smtClean="0"/>
              <a:t>16/02/17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EF9818-BD78-4E81-BF20-1F8D43CFE43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332" y="5918"/>
            <a:ext cx="9174332" cy="1670482"/>
          </a:xfrm>
          <a:solidFill>
            <a:schemeClr val="bg1">
              <a:alpha val="32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Aspects of Caribbean Sustainable Development</a:t>
            </a:r>
            <a:r>
              <a:rPr lang="en-US" sz="5400" dirty="0">
                <a:ea typeface="Calibri"/>
                <a:cs typeface="Times New Roman"/>
              </a:rPr>
              <a:t/>
            </a:r>
            <a:br>
              <a:rPr lang="en-US" sz="5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6010922"/>
            <a:ext cx="5867400" cy="838200"/>
          </a:xfrm>
        </p:spPr>
        <p:txBody>
          <a:bodyPr/>
          <a:lstStyle/>
          <a:p>
            <a:pPr algn="r"/>
            <a:r>
              <a:rPr lang="en-US" dirty="0" smtClean="0"/>
              <a:t>Dr David C. Smith, Coordinator, Institute for Sustainable Development, The UWI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and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ISD through its Centre for Environmental Management offers a M.Sc. in Natural Resource Management</a:t>
            </a:r>
          </a:p>
          <a:p>
            <a:pPr lvl="1"/>
            <a:r>
              <a:rPr lang="en-US" dirty="0" smtClean="0"/>
              <a:t>Marine and Terrestrial Ecosystems</a:t>
            </a:r>
          </a:p>
          <a:p>
            <a:pPr lvl="1"/>
            <a:r>
              <a:rPr lang="en-US" dirty="0" smtClean="0"/>
              <a:t>Integrated Urban and Rural Environmental Management</a:t>
            </a:r>
          </a:p>
          <a:p>
            <a:pPr lvl="1"/>
            <a:r>
              <a:rPr lang="en-US" dirty="0"/>
              <a:t>Disaster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We are working to have many of the modules available online in the next two years.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1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7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SDGs and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 Zero Hunger</a:t>
            </a:r>
          </a:p>
          <a:p>
            <a:r>
              <a:rPr lang="en-US" sz="4000" dirty="0" smtClean="0"/>
              <a:t>6 Clean Water</a:t>
            </a:r>
          </a:p>
          <a:p>
            <a:r>
              <a:rPr lang="en-US" sz="4000" dirty="0" smtClean="0"/>
              <a:t>7 Affordable and Clean Energy</a:t>
            </a:r>
          </a:p>
          <a:p>
            <a:r>
              <a:rPr lang="en-US" sz="4000" dirty="0" smtClean="0"/>
              <a:t>11 Sustainable Cities</a:t>
            </a:r>
          </a:p>
          <a:p>
            <a:r>
              <a:rPr lang="en-US" sz="4000" dirty="0" smtClean="0"/>
              <a:t>13 Climate Action</a:t>
            </a:r>
          </a:p>
          <a:p>
            <a:r>
              <a:rPr lang="en-US" sz="4000" dirty="0" smtClean="0"/>
              <a:t>14 Life below water </a:t>
            </a:r>
          </a:p>
          <a:p>
            <a:r>
              <a:rPr lang="en-US" sz="4000" dirty="0" smtClean="0"/>
              <a:t>15 Life on Land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386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Climate Change</a:t>
            </a:r>
          </a:p>
          <a:p>
            <a:pPr lvl="1"/>
            <a:r>
              <a:rPr lang="en-JM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Changed rainfall </a:t>
            </a:r>
            <a:r>
              <a:rPr lang="en-JM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patterns leading to increased </a:t>
            </a:r>
            <a:r>
              <a:rPr lang="en-JM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drought and floods</a:t>
            </a:r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JM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Pattern of extreme weather events will change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Effect of weather on development will increase</a:t>
            </a:r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Sea level will rise</a:t>
            </a:r>
          </a:p>
          <a:p>
            <a:pPr lvl="1"/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will </a:t>
            </a:r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happen </a:t>
            </a:r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the tropics before the rest of the world.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915400" cy="1252728"/>
          </a:xfrm>
          <a:solidFill>
            <a:schemeClr val="tx1">
              <a:alpha val="5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Global risks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Caribbean &amp; the tropics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Unprecedented climates will occur earliest in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tropics starting around 2023 in Indonesia &amp; Jamaica.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“Global mean ocean pH moved outside its historical variability in 2008 (±3 years s.d.)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 Mora et. al.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Raven, J. A. et al. (eds). Ocean Acidification due to Increasing Atmospheric Carbon Dioxide (Royal Society, 2005).</a:t>
            </a:r>
          </a:p>
          <a:p>
            <a:pPr algn="r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Zeebe, R. E., Zachos, J. C., Caldeira, K. &amp; Tyrrell, T. Carbon emissions and 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acidification. Science 321, 51–52 (2008).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</a:t>
            </a:r>
            <a:r>
              <a:rPr lang="en-US" dirty="0" smtClean="0"/>
              <a:t>environmental threats to the Caribbean (related to CC)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Vector-borne diseases</a:t>
            </a:r>
          </a:p>
          <a:p>
            <a:pPr lvl="1"/>
            <a:r>
              <a:rPr lang="en-US" dirty="0" smtClean="0"/>
              <a:t>Zika</a:t>
            </a:r>
            <a:r>
              <a:rPr lang="en-US" dirty="0" smtClean="0"/>
              <a:t> Virus</a:t>
            </a:r>
          </a:p>
          <a:p>
            <a:pPr lvl="1"/>
            <a:r>
              <a:rPr lang="en-US" dirty="0" smtClean="0"/>
              <a:t>Chikungunya</a:t>
            </a:r>
          </a:p>
          <a:p>
            <a:pPr lvl="1"/>
            <a:r>
              <a:rPr lang="en-US" dirty="0" smtClean="0"/>
              <a:t>Dengue</a:t>
            </a:r>
          </a:p>
          <a:p>
            <a:pPr lvl="1"/>
            <a:r>
              <a:rPr lang="en-US" dirty="0" smtClean="0"/>
              <a:t>Malaria</a:t>
            </a:r>
          </a:p>
          <a:p>
            <a:pPr lvl="1"/>
            <a:r>
              <a:rPr lang="en-US" dirty="0" smtClean="0"/>
              <a:t>Et al …….</a:t>
            </a:r>
          </a:p>
          <a:p>
            <a:r>
              <a:rPr lang="en-US" dirty="0" smtClean="0"/>
              <a:t>Drought</a:t>
            </a:r>
          </a:p>
          <a:p>
            <a:r>
              <a:rPr lang="en-US" dirty="0" smtClean="0"/>
              <a:t>Increased temperature &amp; sea-level rise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38912" lvl="3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Will the availability of Fresh Water be affected by Climate Change?</a:t>
            </a:r>
          </a:p>
          <a:p>
            <a:r>
              <a:rPr lang="en-US" dirty="0" smtClean="0"/>
              <a:t>Will increased temperature increase energy (cooling) costs?</a:t>
            </a:r>
          </a:p>
          <a:p>
            <a:r>
              <a:rPr lang="en-US" dirty="0" smtClean="0"/>
              <a:t>Is tourism under threat from the sea?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Dependence of the economy on natural 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beach erosion rates remain as they were in 2011, then by 2021, beaches in Negril, Montego Bay &amp; Ocho Rios will lose value of US$19 million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annually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reefs degrade further, the additional beach erosion will increase this loss to US$33 million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per annum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erosion could reduce tourist visitation by 9,000 to 18,000 stopover visitors annually; costing the industry  between US$9 &amp; US$19 million annually and costing the entire economy between US$11 to US$23 million annually.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Kushner, B., P., Edwards, L. Burke, and E. Cooper. 2011. </a:t>
            </a:r>
            <a:r>
              <a:rPr lang="en-US" sz="2300" i="1" dirty="0" smtClean="0">
                <a:latin typeface="Arial" pitchFamily="34" charset="0"/>
                <a:cs typeface="Arial" pitchFamily="34" charset="0"/>
              </a:rPr>
              <a:t>Coastal Capital: Jamaica. Coral Reefs, Beach Erosion and Impacts to Tourism in Jamaica. Working Paper. Washington, DC: World Resources Institute.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areas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</a:t>
            </a:r>
            <a:r>
              <a:rPr lang="en-US" dirty="0" smtClean="0"/>
              <a:t>adaptation</a:t>
            </a:r>
            <a:endParaRPr lang="en-US" dirty="0"/>
          </a:p>
          <a:p>
            <a:pPr lvl="1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Purifying </a:t>
            </a:r>
            <a:r>
              <a:rPr lang="en-US" dirty="0"/>
              <a:t>water for rural impoverished </a:t>
            </a:r>
            <a:r>
              <a:rPr lang="en-US" dirty="0" smtClean="0"/>
              <a:t>communities</a:t>
            </a:r>
          </a:p>
          <a:p>
            <a:pPr lvl="2"/>
            <a:r>
              <a:rPr lang="en-US" dirty="0" smtClean="0"/>
              <a:t>Drought preparation</a:t>
            </a:r>
          </a:p>
          <a:p>
            <a:pPr lvl="2"/>
            <a:r>
              <a:rPr lang="en-US" dirty="0" smtClean="0"/>
              <a:t>Agriculture and water efficiency</a:t>
            </a:r>
          </a:p>
          <a:p>
            <a:pPr lvl="1"/>
            <a:r>
              <a:rPr lang="en-US" dirty="0" smtClean="0"/>
              <a:t>Climate and epidemiology</a:t>
            </a:r>
          </a:p>
          <a:p>
            <a:pPr lvl="1"/>
            <a:r>
              <a:rPr lang="en-US" dirty="0" smtClean="0"/>
              <a:t>Coastal zone management</a:t>
            </a:r>
          </a:p>
          <a:p>
            <a:pPr lvl="1"/>
            <a:r>
              <a:rPr lang="en-US" dirty="0" smtClean="0"/>
              <a:t>Disaster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22991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areas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</a:t>
            </a:r>
            <a:endParaRPr lang="en-US" dirty="0" smtClean="0"/>
          </a:p>
          <a:p>
            <a:pPr lvl="1"/>
            <a:r>
              <a:rPr lang="en-US" dirty="0" smtClean="0"/>
              <a:t>Increasing Efficiency </a:t>
            </a:r>
          </a:p>
          <a:p>
            <a:pPr lvl="1"/>
            <a:r>
              <a:rPr lang="en-US" dirty="0" smtClean="0"/>
              <a:t>Applying Renewable Energy</a:t>
            </a:r>
          </a:p>
          <a:p>
            <a:pPr lvl="1"/>
            <a:r>
              <a:rPr lang="en-US" dirty="0" smtClean="0"/>
              <a:t>Cleaning energy generation</a:t>
            </a:r>
          </a:p>
          <a:p>
            <a:r>
              <a:rPr lang="en-US" dirty="0" smtClean="0"/>
              <a:t>Economics and Environment</a:t>
            </a:r>
          </a:p>
          <a:p>
            <a:pPr lvl="1"/>
            <a:r>
              <a:rPr lang="en-US" dirty="0" smtClean="0"/>
              <a:t>Valuing environmental goods and services</a:t>
            </a:r>
          </a:p>
          <a:p>
            <a:pPr lvl="1"/>
            <a:r>
              <a:rPr lang="en-US" dirty="0" smtClean="0"/>
              <a:t>Managing ecosystem services</a:t>
            </a:r>
          </a:p>
          <a:p>
            <a:pPr lvl="1"/>
            <a:r>
              <a:rPr lang="en-US" dirty="0" smtClean="0"/>
              <a:t>Fisheries management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18872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PhD. (Zoology) 1988, Lecturer, Department of Zoology, University of the West Indies</a:t>
            </a:r>
          </a:p>
          <a:p>
            <a:r>
              <a:rPr lang="en-US" dirty="0" smtClean="0"/>
              <a:t>Executive Director of the Jamaica Conservation and Development Trust, an environmental not-for-profit organization</a:t>
            </a:r>
          </a:p>
          <a:p>
            <a:r>
              <a:rPr lang="en-US" dirty="0" smtClean="0"/>
              <a:t>Regional Councilor for IUCN-The World Conservation Union 1994-2000; Chair of the Business Committee, member World Commission on Protected Areas. </a:t>
            </a:r>
          </a:p>
        </p:txBody>
      </p:sp>
    </p:spTree>
    <p:extLst>
      <p:ext uri="{BB962C8B-B14F-4D97-AF65-F5344CB8AC3E}">
        <p14:creationId xmlns:p14="http://schemas.microsoft.com/office/powerpoint/2010/main" val="38855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Programme Specialist (Environment, Disaster Management &amp; Climate Change) at UNDP Office in Jamaica (covered The Cayman Islands, The Bahamas, Bermuda, The Turks and Caicos Islands and Jamaica)</a:t>
            </a:r>
          </a:p>
          <a:p>
            <a:r>
              <a:rPr lang="en-US" dirty="0" smtClean="0"/>
              <a:t>Assistant Resident Representative (Programme) UNDP</a:t>
            </a:r>
          </a:p>
          <a:p>
            <a:r>
              <a:rPr lang="en-US" dirty="0" smtClean="0"/>
              <a:t>Coordinator, Institute for Sustainable Development, University of the West Indies.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5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Rainfall 300 – 6500 mm </a:t>
            </a:r>
            <a:r>
              <a:rPr lang="en-US" i="1" dirty="0" smtClean="0"/>
              <a:t>per annum</a:t>
            </a:r>
          </a:p>
          <a:p>
            <a:pPr lvl="1"/>
            <a:r>
              <a:rPr lang="en-US" i="1" dirty="0" smtClean="0"/>
              <a:t>Low: Puerto Rico (CI website op.cit.)</a:t>
            </a:r>
          </a:p>
          <a:p>
            <a:pPr lvl="1"/>
            <a:r>
              <a:rPr lang="en-US" i="1" dirty="0" smtClean="0"/>
              <a:t>High: Millbank, Jamaica (Met Office Jamaica)</a:t>
            </a:r>
          </a:p>
          <a:p>
            <a:r>
              <a:rPr lang="en-US" i="1" dirty="0" smtClean="0"/>
              <a:t>Extent of the sea </a:t>
            </a:r>
            <a:r>
              <a:rPr lang="en-US" dirty="0" smtClean="0"/>
              <a:t>2,640,000 km</a:t>
            </a:r>
            <a:r>
              <a:rPr lang="en-US" baseline="30000" dirty="0" smtClean="0"/>
              <a:t>2</a:t>
            </a:r>
            <a:r>
              <a:rPr lang="en-US" dirty="0" smtClean="0"/>
              <a:t> (UNEP)</a:t>
            </a:r>
            <a:endParaRPr lang="en-US" i="1" dirty="0" smtClean="0"/>
          </a:p>
          <a:p>
            <a:r>
              <a:rPr lang="en-US" i="1" dirty="0" smtClean="0"/>
              <a:t>Extent of the Land </a:t>
            </a:r>
            <a:r>
              <a:rPr lang="en-US" dirty="0" smtClean="0"/>
              <a:t>229,549</a:t>
            </a:r>
            <a:r>
              <a:rPr lang="en-US" i="1" dirty="0" smtClean="0"/>
              <a:t> </a:t>
            </a:r>
            <a:r>
              <a:rPr lang="en-US" dirty="0" smtClean="0"/>
              <a:t>km</a:t>
            </a:r>
            <a:r>
              <a:rPr lang="en-US" baseline="30000" dirty="0" smtClean="0"/>
              <a:t>2 </a:t>
            </a:r>
            <a:r>
              <a:rPr lang="en-US" dirty="0" smtClean="0"/>
              <a:t>(CI)</a:t>
            </a:r>
            <a:endParaRPr lang="en-US" i="1" dirty="0" smtClean="0"/>
          </a:p>
          <a:p>
            <a:r>
              <a:rPr lang="en-US" dirty="0" smtClean="0"/>
              <a:t>Tropical Forest: Lowland and Montane</a:t>
            </a:r>
          </a:p>
          <a:p>
            <a:r>
              <a:rPr lang="en-US" dirty="0" smtClean="0"/>
              <a:t>Savannah and arid lands</a:t>
            </a:r>
          </a:p>
          <a:p>
            <a:r>
              <a:rPr lang="en-US" dirty="0" smtClean="0"/>
              <a:t>Coral Reefs, Shallow shelves and deep trenches</a:t>
            </a:r>
          </a:p>
          <a:p>
            <a:pPr lvl="1"/>
            <a:r>
              <a:rPr lang="en-US" dirty="0" smtClean="0"/>
              <a:t>Cayman Trench about 7500 m below sea level</a:t>
            </a:r>
          </a:p>
          <a:p>
            <a:r>
              <a:rPr lang="en-US" dirty="0" smtClean="0"/>
              <a:t>Wetlands and Rivers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286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University of the West Indies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multi-national University with campuses in</a:t>
            </a:r>
          </a:p>
          <a:p>
            <a:pPr lvl="1"/>
            <a:r>
              <a:rPr lang="en-US" dirty="0" smtClean="0"/>
              <a:t>Barbados</a:t>
            </a:r>
          </a:p>
          <a:p>
            <a:pPr lvl="1"/>
            <a:r>
              <a:rPr lang="en-US" dirty="0" smtClean="0"/>
              <a:t>Jamaica</a:t>
            </a:r>
          </a:p>
          <a:p>
            <a:pPr lvl="1"/>
            <a:r>
              <a:rPr lang="en-US" dirty="0" smtClean="0"/>
              <a:t>Trinidad &amp;Tobago</a:t>
            </a:r>
          </a:p>
          <a:p>
            <a:pPr lvl="1"/>
            <a:r>
              <a:rPr lang="en-US" dirty="0"/>
              <a:t>and a virtual campus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Serves 17 English-Speaking Caribbean nations</a:t>
            </a:r>
          </a:p>
          <a:p>
            <a:r>
              <a:rPr lang="en-US" dirty="0" smtClean="0"/>
              <a:t>One of two such Universities in the World (University of South Pacific is the other).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4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Institute for Sustainable Development at the UWI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Researches key issues that affect Sustainable Development in Caribbean SIDS.</a:t>
            </a:r>
          </a:p>
          <a:p>
            <a:pPr lvl="1"/>
            <a:r>
              <a:rPr lang="en-US" dirty="0"/>
              <a:t>Security </a:t>
            </a:r>
            <a:endParaRPr lang="en-US" dirty="0" smtClean="0"/>
          </a:p>
          <a:p>
            <a:pPr lvl="1"/>
            <a:r>
              <a:rPr lang="en-US" dirty="0" smtClean="0"/>
              <a:t>Environmental Management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/>
              <a:t>Disaster Risk </a:t>
            </a:r>
            <a:r>
              <a:rPr lang="en-US" dirty="0" smtClean="0"/>
              <a:t>Reduction</a:t>
            </a:r>
          </a:p>
          <a:p>
            <a:r>
              <a:rPr lang="en-US" dirty="0" smtClean="0"/>
              <a:t>Teaches at the postgraduate level</a:t>
            </a:r>
          </a:p>
          <a:p>
            <a:r>
              <a:rPr lang="en-US" dirty="0" smtClean="0"/>
              <a:t>Links with CARICOM and the UN Sustainable Development Solutions Network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5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at ISD, UWI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Design, construction and operation of a </a:t>
            </a:r>
            <a:r>
              <a:rPr lang="en-US" b="1" dirty="0" smtClean="0"/>
              <a:t>zero energy </a:t>
            </a:r>
            <a:r>
              <a:rPr lang="en-US" dirty="0" smtClean="0"/>
              <a:t>or net-energy (ZEN+) building which is also hurricane resilient</a:t>
            </a:r>
          </a:p>
          <a:p>
            <a:endParaRPr lang="en-US" dirty="0" smtClean="0"/>
          </a:p>
          <a:p>
            <a:r>
              <a:rPr lang="en-US" dirty="0" smtClean="0"/>
              <a:t>ERGO </a:t>
            </a:r>
            <a:r>
              <a:rPr lang="en-US" dirty="0"/>
              <a:t>– </a:t>
            </a:r>
            <a:r>
              <a:rPr lang="en-US" dirty="0" smtClean="0"/>
              <a:t>adapting </a:t>
            </a:r>
            <a:r>
              <a:rPr lang="en-US" b="1" dirty="0" smtClean="0"/>
              <a:t>Earthquake </a:t>
            </a:r>
            <a:r>
              <a:rPr lang="en-US" b="1" dirty="0"/>
              <a:t>risk</a:t>
            </a:r>
            <a:r>
              <a:rPr lang="en-US" dirty="0"/>
              <a:t> estimation software </a:t>
            </a:r>
            <a:r>
              <a:rPr lang="en-US" dirty="0" smtClean="0"/>
              <a:t>to the Caribbean </a:t>
            </a:r>
            <a:r>
              <a:rPr lang="en-US" dirty="0"/>
              <a:t>(with University of Illinois &amp; UWI Seismic Research Centre</a:t>
            </a:r>
            <a:r>
              <a:rPr lang="en-US" dirty="0" smtClean="0"/>
              <a:t>) and better estimation of earthquake hazard (Jamaica &amp; Barbados).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at ISD, UWI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</a:t>
            </a:r>
          </a:p>
          <a:p>
            <a:pPr lvl="1"/>
            <a:r>
              <a:rPr lang="en-US" dirty="0" smtClean="0"/>
              <a:t>hazards on: livelihoods &amp; communities, </a:t>
            </a:r>
          </a:p>
          <a:p>
            <a:pPr lvl="1"/>
            <a:r>
              <a:rPr lang="en-US" dirty="0" smtClean="0"/>
              <a:t>land tenure on vulnerability, </a:t>
            </a:r>
          </a:p>
          <a:p>
            <a:pPr lvl="1"/>
            <a:r>
              <a:rPr lang="en-US" dirty="0" smtClean="0"/>
              <a:t>Climate on crops, fisheries and agriculture, </a:t>
            </a:r>
          </a:p>
          <a:p>
            <a:pPr lvl="1"/>
            <a:r>
              <a:rPr lang="en-US" dirty="0" smtClean="0"/>
              <a:t>Security on development</a:t>
            </a:r>
          </a:p>
          <a:p>
            <a:endParaRPr lang="en-US" dirty="0" smtClean="0"/>
          </a:p>
          <a:p>
            <a:r>
              <a:rPr lang="en-US" dirty="0" smtClean="0"/>
              <a:t>Estimating flood hazards.</a:t>
            </a:r>
          </a:p>
        </p:txBody>
      </p:sp>
    </p:spTree>
    <p:extLst>
      <p:ext uri="{BB962C8B-B14F-4D97-AF65-F5344CB8AC3E}">
        <p14:creationId xmlns:p14="http://schemas.microsoft.com/office/powerpoint/2010/main" val="26603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support at ISD UWI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b="1" dirty="0" smtClean="0"/>
              <a:t>Security </a:t>
            </a:r>
            <a:r>
              <a:rPr lang="en-US" dirty="0" smtClean="0"/>
              <a:t>Policy and policing – Jamaica</a:t>
            </a:r>
          </a:p>
          <a:p>
            <a:r>
              <a:rPr lang="en-US" b="1" dirty="0" smtClean="0"/>
              <a:t>Green Economy</a:t>
            </a:r>
            <a:r>
              <a:rPr lang="en-US" dirty="0" smtClean="0"/>
              <a:t> transitioning – Caribbean SIDS and Jamaica</a:t>
            </a:r>
          </a:p>
          <a:p>
            <a:r>
              <a:rPr lang="en-US" b="1" dirty="0" smtClean="0"/>
              <a:t>Economic Evaluation</a:t>
            </a:r>
            <a:r>
              <a:rPr lang="en-US" dirty="0" smtClean="0"/>
              <a:t> of Natural Resources &amp; Ecosystem Services – Jamaica</a:t>
            </a:r>
          </a:p>
          <a:p>
            <a:r>
              <a:rPr lang="en-US" dirty="0" smtClean="0"/>
              <a:t>Effect of </a:t>
            </a:r>
            <a:r>
              <a:rPr lang="en-US" b="1" dirty="0" smtClean="0"/>
              <a:t>disasters on development</a:t>
            </a:r>
            <a:endParaRPr lang="en-US" b="1" dirty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6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2048</TotalTime>
  <Words>900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Aspects of Caribbean Sustainable Development </vt:lpstr>
      <vt:lpstr>A brief history</vt:lpstr>
      <vt:lpstr>A brief history</vt:lpstr>
      <vt:lpstr>Caribbean Environment</vt:lpstr>
      <vt:lpstr>The University of the West Indies</vt:lpstr>
      <vt:lpstr>Institute for Sustainable Development at the UWI</vt:lpstr>
      <vt:lpstr>Current research at ISD, UWI</vt:lpstr>
      <vt:lpstr>Current research at ISD, UWI</vt:lpstr>
      <vt:lpstr>Policy support at ISD UWI</vt:lpstr>
      <vt:lpstr>Teaching and Learning</vt:lpstr>
      <vt:lpstr>Future </vt:lpstr>
      <vt:lpstr>SDGs and Environment</vt:lpstr>
      <vt:lpstr>Global risks</vt:lpstr>
      <vt:lpstr>The Caribbean &amp; the tropics</vt:lpstr>
      <vt:lpstr>Major environmental threats to the Caribbean (related to CC)</vt:lpstr>
      <vt:lpstr>Dependence of the economy on natural resources</vt:lpstr>
      <vt:lpstr>Possible areas of research</vt:lpstr>
      <vt:lpstr>Possible areas of research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relevance of Eco-DRR/CCA in the Caribbean region and SIDS</dc:title>
  <dc:creator>SMITH,David C</dc:creator>
  <cp:lastModifiedBy>David Smith</cp:lastModifiedBy>
  <cp:revision>101</cp:revision>
  <dcterms:created xsi:type="dcterms:W3CDTF">2014-05-05T19:24:09Z</dcterms:created>
  <dcterms:modified xsi:type="dcterms:W3CDTF">2016-02-17T21:30:44Z</dcterms:modified>
</cp:coreProperties>
</file>